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9" r:id="rId14"/>
    <p:sldId id="288" r:id="rId15"/>
    <p:sldId id="272" r:id="rId16"/>
    <p:sldId id="280" r:id="rId17"/>
    <p:sldId id="292" r:id="rId18"/>
    <p:sldId id="281" r:id="rId19"/>
    <p:sldId id="282" r:id="rId20"/>
    <p:sldId id="274" r:id="rId21"/>
    <p:sldId id="268" r:id="rId22"/>
    <p:sldId id="277" r:id="rId23"/>
    <p:sldId id="291" r:id="rId24"/>
    <p:sldId id="293" r:id="rId25"/>
    <p:sldId id="290" r:id="rId26"/>
    <p:sldId id="27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B9CC31-39FD-4B7B-9037-2F818C012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47329E8-3669-4741-BDFB-E4C5CA44A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E27CF9-8011-4DBD-A090-FA25306F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8237-37A4-4F37-A7BA-89F21C2B8308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E3BC93-531E-44A7-8D64-A7B0B425E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91B8EF-6CC5-40AA-9102-7BFF6276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DB20-DE55-4386-ABA5-7A0F3AE8A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821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766BD0-7EDE-4DF2-B91D-782C62A9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286D44C-5B4D-4996-A457-047D59562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4C6382-077F-4AFB-B986-3C8EC4C7C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8237-37A4-4F37-A7BA-89F21C2B8308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97CDC6-8BAB-43C1-9853-CCF0859E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93AFC3-B1AE-4962-9336-4C81E58B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DB20-DE55-4386-ABA5-7A0F3AE8A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27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4C88CAD-C5F0-42CE-A4A7-D9E865903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C8D2324-A2A9-4F67-8D03-EFDEC9A27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65FBD5A-4DBD-4268-BDF8-6E3BE3494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8237-37A4-4F37-A7BA-89F21C2B8308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B877C8D-F85E-4FC5-AE5E-0CB85FE5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3321F30-FC4F-4B96-B418-8BD7020E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DB20-DE55-4386-ABA5-7A0F3AE8A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88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B0A4BC-3199-4536-84BA-9D2FB5AA1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E557E46-F1B4-462D-8863-0E406C7CE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5A2140-5073-4D34-B6B3-83114F5F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8237-37A4-4F37-A7BA-89F21C2B8308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11C9CC-5311-46FC-AE42-B9535E4C3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192CBDC-7DEE-47A4-8F1B-6DD7CE6B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DB20-DE55-4386-ABA5-7A0F3AE8A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667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2C1F5A-6FDB-47C1-ACC7-E164B3D7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08906F6-BF90-47B3-9CB9-9EC3F113C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CBAF92-6DC1-4AA7-B150-8F638BAE0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8237-37A4-4F37-A7BA-89F21C2B8308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FFEF52-B014-4945-8AEA-A0941CF6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8333539-B0C7-472B-8139-796171E71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DB20-DE55-4386-ABA5-7A0F3AE8A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157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542E5A-5AFB-412F-896F-D1CCCB531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A19B49-913E-4C9B-A1DC-E70B633E71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D24B1F4-200B-4B0B-8593-9CFD5FB3C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24CA3B4-FE1C-47D8-B084-AC3935992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8237-37A4-4F37-A7BA-89F21C2B8308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1955E69-72A3-4E58-A60A-83C2D32E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7349FAC-68B3-4A88-9EBB-48368617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DB20-DE55-4386-ABA5-7A0F3AE8A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DAA646-8E16-4759-AD73-2FFCE09A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90F8356-8571-4A89-923E-00FEA89A6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B6224E1-79E4-4532-82CB-87D61367D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8432C6F-A518-4FF3-9F33-EC82B2B26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53A2A82-0DEB-4F89-83BE-D87F8F982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CABDD10-2065-42BD-BBFB-93FDEFEC6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8237-37A4-4F37-A7BA-89F21C2B8308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2B41EC1-A6ED-4B33-82BD-09A5283AC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87142E2-C1BA-4A83-84B1-1AD62EB1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DB20-DE55-4386-ABA5-7A0F3AE8A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99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F3CC6E-7E60-46BF-88D4-CD994364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1A40D81-76B3-4603-BB9C-0F08489E7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8237-37A4-4F37-A7BA-89F21C2B8308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F68F3EB-30E9-4601-9A7A-CF5102326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BE2CFD3-1943-43DB-87ED-A9659E86C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DB20-DE55-4386-ABA5-7A0F3AE8A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83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8609B3E-2147-4BA5-B871-FBF801177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8237-37A4-4F37-A7BA-89F21C2B8308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07CEF3C-00AE-4070-BFF0-420D3BA9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50C6F77-6DDA-4CE2-9B76-3F255376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DB20-DE55-4386-ABA5-7A0F3AE8A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26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DD58F4-F994-4BA8-9D4F-13F9E87D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1E4DD2-4403-44C8-B869-56744A3E3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03A2DC0-9EC4-4EC5-A4B5-6606ECBE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C7555E-FECF-48A7-8EE7-DD2B6376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8237-37A4-4F37-A7BA-89F21C2B8308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98D4243-BFCD-47D7-AABB-5B0EE0E4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EC80351-1381-447D-8AC8-6686E2004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DB20-DE55-4386-ABA5-7A0F3AE8A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81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8859D0-085D-476E-B04A-39CEBDB4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271A830-5155-42ED-B97C-07DA052EF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7BDD467-4984-4979-8722-638167F89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65683B6-5343-4AED-B078-23F45DD1A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8237-37A4-4F37-A7BA-89F21C2B8308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06281AE-AEC4-4AF7-ADDB-0E12505E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3EB2640-31BC-4EE9-A2A2-BEA53B7D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DB20-DE55-4386-ABA5-7A0F3AE8A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457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EC4CEE-66DD-4347-B6E9-67781884B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9BBB5C9-53B2-4747-93DC-E6B43156C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EF60278-3709-4AF2-B82D-AA31E9E5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88237-37A4-4F37-A7BA-89F21C2B8308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8AB00CA-CDFD-4725-A160-845D7C9DB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964235-5566-40B5-86E3-4EE4963FB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BDB20-DE55-4386-ABA5-7A0F3AE8A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91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cs.cntd.ru/document/45607694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226458-D4E2-4DE4-8D73-58E142E6F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35" y="-73764"/>
            <a:ext cx="12323135" cy="69317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BA678AF-DF21-437E-B4B0-6DE789EF0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9" y="-73764"/>
            <a:ext cx="11245702" cy="119186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2AB7C45-2DB7-4A09-9DEF-7B397F7A1C91}"/>
              </a:ext>
            </a:extLst>
          </p:cNvPr>
          <p:cNvSpPr/>
          <p:nvPr/>
        </p:nvSpPr>
        <p:spPr>
          <a:xfrm>
            <a:off x="783772" y="1118103"/>
            <a:ext cx="11027228" cy="2193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80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ГТО</a:t>
            </a:r>
            <a:r>
              <a:rPr lang="en-US" sz="80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ru-RU" sz="80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массы!»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проект</a:t>
            </a:r>
            <a:endParaRPr lang="ru-RU" sz="4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3501A4-F6D9-4DC4-AFBC-115D9C723A1A}"/>
              </a:ext>
            </a:extLst>
          </p:cNvPr>
          <p:cNvSpPr/>
          <p:nvPr/>
        </p:nvSpPr>
        <p:spPr>
          <a:xfrm>
            <a:off x="7620001" y="5119258"/>
            <a:ext cx="4040578" cy="148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Выполнила: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Веникова</a:t>
            </a:r>
            <a:r>
              <a:rPr lang="ru-RU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Ольга Владимировна</a:t>
            </a:r>
            <a:endParaRPr lang="ru-RU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Саранина</a:t>
            </a:r>
            <a:r>
              <a:rPr lang="ru-RU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Ольга </a:t>
            </a:r>
            <a:r>
              <a:rPr lang="ru-RU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Ринатовна</a:t>
            </a:r>
            <a:endParaRPr lang="ru-RU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E052B97-2753-40BF-AB3E-1FF7682459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84" y="170785"/>
            <a:ext cx="1613918" cy="161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1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5232D4-46D8-44AE-A602-9DDCBB53F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380999"/>
            <a:ext cx="912495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389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210ADA-752B-4BF4-AB5E-D027D368A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90"/>
          <a:stretch/>
        </p:blipFill>
        <p:spPr>
          <a:xfrm>
            <a:off x="1311442" y="-78367"/>
            <a:ext cx="9781674" cy="6737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831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9A7E98-D397-45CB-8510-8F984B1010FC}"/>
              </a:ext>
            </a:extLst>
          </p:cNvPr>
          <p:cNvSpPr/>
          <p:nvPr/>
        </p:nvSpPr>
        <p:spPr>
          <a:xfrm>
            <a:off x="296004" y="0"/>
            <a:ext cx="11730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48" y="882407"/>
            <a:ext cx="5041829" cy="28395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236" y="308643"/>
            <a:ext cx="4194412" cy="3064887"/>
          </a:xfrm>
          <a:prstGeom prst="rect">
            <a:avLst/>
          </a:prstGeom>
        </p:spPr>
      </p:pic>
      <p:pic>
        <p:nvPicPr>
          <p:cNvPr id="6" name="Picture 3" descr="C:\Users\Владелец\Downloads\2016-09-26-41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2" y="3373530"/>
            <a:ext cx="4717988" cy="35201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8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16815" y="-102819"/>
            <a:ext cx="12322800" cy="7328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9DF467E-9999-46D9-9346-0C1DD6F1A8AE}"/>
              </a:ext>
            </a:extLst>
          </p:cNvPr>
          <p:cNvSpPr/>
          <p:nvPr/>
        </p:nvSpPr>
        <p:spPr>
          <a:xfrm>
            <a:off x="312820" y="312821"/>
            <a:ext cx="11730789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sz="2800" b="1" dirty="0" smtClean="0">
                <a:latin typeface="Bookman Old Style" panose="02050604050505020204" pitchFamily="18" charset="0"/>
              </a:rPr>
              <a:t>ВТОРОЙ </a:t>
            </a:r>
            <a:r>
              <a:rPr lang="ru-RU" sz="2800" b="1" dirty="0">
                <a:latin typeface="Bookman Old Style" panose="02050604050505020204" pitchFamily="18" charset="0"/>
              </a:rPr>
              <a:t>ЭТАП </a:t>
            </a:r>
            <a:r>
              <a:rPr lang="ru-RU" sz="2800" b="1" dirty="0" smtClean="0">
                <a:latin typeface="Bookman Old Style" panose="02050604050505020204" pitchFamily="18" charset="0"/>
              </a:rPr>
              <a:t>(декабрь - март)</a:t>
            </a:r>
          </a:p>
          <a:p>
            <a:pPr algn="just"/>
            <a:endParaRPr lang="ru-RU" sz="2800" b="1" dirty="0">
              <a:latin typeface="Bookman Old Style" panose="02050604050505020204" pitchFamily="18" charset="0"/>
            </a:endParaRPr>
          </a:p>
          <a:p>
            <a:pPr algn="just"/>
            <a:r>
              <a:rPr lang="ru-RU" sz="3600" dirty="0" smtClean="0"/>
              <a:t>Физические </a:t>
            </a:r>
            <a:r>
              <a:rPr lang="ru-RU" sz="3600" dirty="0"/>
              <a:t>соревнования «</a:t>
            </a:r>
            <a:r>
              <a:rPr lang="ru-RU" sz="3600" dirty="0" smtClean="0"/>
              <a:t>Быстрее. Выше</a:t>
            </a:r>
            <a:r>
              <a:rPr lang="ru-RU" sz="3600" dirty="0"/>
              <a:t>.</a:t>
            </a:r>
            <a:r>
              <a:rPr lang="ru-RU" sz="3600" dirty="0" smtClean="0"/>
              <a:t> </a:t>
            </a:r>
            <a:r>
              <a:rPr lang="ru-RU" sz="3600" dirty="0"/>
              <a:t>С</a:t>
            </a:r>
            <a:r>
              <a:rPr lang="ru-RU" sz="3600" dirty="0" smtClean="0"/>
              <a:t>ильнее»;</a:t>
            </a:r>
          </a:p>
          <a:p>
            <a:r>
              <a:rPr lang="ru-RU" sz="3600" dirty="0" smtClean="0"/>
              <a:t>«Лыжные гонки»; «Старты надежд»</a:t>
            </a:r>
          </a:p>
          <a:p>
            <a:endParaRPr lang="ru-RU" sz="3600" dirty="0"/>
          </a:p>
          <a:p>
            <a:r>
              <a:rPr lang="ru-RU" sz="3600" dirty="0" smtClean="0"/>
              <a:t>Провели беседы</a:t>
            </a:r>
          </a:p>
          <a:p>
            <a:r>
              <a:rPr lang="ru-RU" sz="3600" dirty="0"/>
              <a:t>«Каковы мои физические возможности?»</a:t>
            </a:r>
          </a:p>
          <a:p>
            <a:r>
              <a:rPr lang="ru-RU" sz="3600" dirty="0" smtClean="0"/>
              <a:t>«</a:t>
            </a:r>
            <a:r>
              <a:rPr lang="ru-RU" sz="3600" dirty="0"/>
              <a:t>Что нужно знать, чтобы стать знаменитым спортсменом</a:t>
            </a:r>
            <a:r>
              <a:rPr lang="ru-RU" sz="3600" dirty="0" smtClean="0"/>
              <a:t>?»</a:t>
            </a:r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/>
          </a:p>
          <a:p>
            <a:pPr algn="just"/>
            <a:endParaRPr lang="ru-RU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0608" y="103031"/>
            <a:ext cx="11831392" cy="6225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r>
              <a:rPr lang="ru-RU" sz="3600" dirty="0" smtClean="0"/>
              <a:t>Использование </a:t>
            </a:r>
            <a:r>
              <a:rPr lang="ru-RU" sz="3600" dirty="0"/>
              <a:t>дидактических игр, посвященных разным видам спорта: «Назови вид спорта», «Спортивное оборудование».</a:t>
            </a:r>
          </a:p>
          <a:p>
            <a:endParaRPr lang="ru-RU" sz="3600" dirty="0"/>
          </a:p>
          <a:p>
            <a:r>
              <a:rPr lang="ru-RU" sz="3600" dirty="0" smtClean="0"/>
              <a:t>День </a:t>
            </a:r>
            <a:r>
              <a:rPr lang="ru-RU" sz="3600" dirty="0"/>
              <a:t>здоровья;</a:t>
            </a:r>
          </a:p>
          <a:p>
            <a:r>
              <a:rPr lang="ru-RU" sz="3600" dirty="0"/>
              <a:t>Спортивные упражнения;</a:t>
            </a:r>
          </a:p>
          <a:p>
            <a:r>
              <a:rPr lang="ru-RU" sz="3600" dirty="0"/>
              <a:t>Спортивные игры, эстафеты, соревнования</a:t>
            </a:r>
            <a:r>
              <a:rPr lang="ru-RU" sz="3600" dirty="0" smtClean="0"/>
              <a:t>.</a:t>
            </a:r>
          </a:p>
          <a:p>
            <a:endParaRPr lang="ru-RU" sz="3600" dirty="0"/>
          </a:p>
          <a:p>
            <a:r>
              <a:rPr lang="ru-RU" sz="3600" dirty="0" smtClean="0"/>
              <a:t>Викторина по ГТО с педагогами детского сада и района</a:t>
            </a:r>
            <a:endParaRPr lang="ru-RU" sz="36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36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-130800" y="-196530"/>
            <a:ext cx="12322800" cy="7328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9A7E98-D397-45CB-8510-8F984B1010FC}"/>
              </a:ext>
            </a:extLst>
          </p:cNvPr>
          <p:cNvSpPr/>
          <p:nvPr/>
        </p:nvSpPr>
        <p:spPr>
          <a:xfrm>
            <a:off x="296004" y="0"/>
            <a:ext cx="117307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детей со  спартакиады</a:t>
            </a:r>
          </a:p>
          <a:p>
            <a:pPr algn="ctr"/>
            <a:endParaRPr lang="ru-RU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7" y="1275009"/>
            <a:ext cx="5741969" cy="3490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60" y="2660004"/>
            <a:ext cx="6203325" cy="39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9A7E98-D397-45CB-8510-8F984B1010FC}"/>
              </a:ext>
            </a:extLst>
          </p:cNvPr>
          <p:cNvSpPr/>
          <p:nvPr/>
        </p:nvSpPr>
        <p:spPr>
          <a:xfrm>
            <a:off x="296004" y="0"/>
            <a:ext cx="11730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2" y="-235166"/>
            <a:ext cx="6039446" cy="36962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4"/>
          <a:stretch/>
        </p:blipFill>
        <p:spPr>
          <a:xfrm>
            <a:off x="6039446" y="3014191"/>
            <a:ext cx="6164689" cy="39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9A7E98-D397-45CB-8510-8F984B1010FC}"/>
              </a:ext>
            </a:extLst>
          </p:cNvPr>
          <p:cNvSpPr/>
          <p:nvPr/>
        </p:nvSpPr>
        <p:spPr>
          <a:xfrm>
            <a:off x="296004" y="0"/>
            <a:ext cx="11730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9" y="592428"/>
            <a:ext cx="9181206" cy="51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0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9A7E98-D397-45CB-8510-8F984B1010FC}"/>
              </a:ext>
            </a:extLst>
          </p:cNvPr>
          <p:cNvSpPr/>
          <p:nvPr/>
        </p:nvSpPr>
        <p:spPr>
          <a:xfrm>
            <a:off x="296004" y="0"/>
            <a:ext cx="11730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086"/>
            <a:ext cx="6410818" cy="36060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2" y="3129566"/>
            <a:ext cx="6628327" cy="372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1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9A7E98-D397-45CB-8510-8F984B1010FC}"/>
              </a:ext>
            </a:extLst>
          </p:cNvPr>
          <p:cNvSpPr/>
          <p:nvPr/>
        </p:nvSpPr>
        <p:spPr>
          <a:xfrm>
            <a:off x="296004" y="0"/>
            <a:ext cx="11730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443" y="1906074"/>
            <a:ext cx="4531350" cy="453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98" y="580620"/>
            <a:ext cx="6029411" cy="4522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235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AE2382B-FEAC-484F-A2B6-811DD2EB4AB7}"/>
              </a:ext>
            </a:extLst>
          </p:cNvPr>
          <p:cNvSpPr/>
          <p:nvPr/>
        </p:nvSpPr>
        <p:spPr>
          <a:xfrm>
            <a:off x="761109" y="215605"/>
            <a:ext cx="11027228" cy="6190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Bookman Old Style" panose="02050604050505020204" pitchFamily="18" charset="0"/>
              </a:rPr>
              <a:t>ПРОБЛЕМА И АКТУАЛЬНОСТЬ:</a:t>
            </a:r>
          </a:p>
          <a:p>
            <a:pPr algn="just"/>
            <a:endParaRPr lang="ru-RU" sz="2800" b="1" dirty="0">
              <a:latin typeface="Bookman Old Style" panose="02050604050505020204" pitchFamily="18" charset="0"/>
            </a:endParaRPr>
          </a:p>
          <a:p>
            <a:pPr algn="just"/>
            <a:r>
              <a:rPr lang="ru-RU" sz="2400" dirty="0">
                <a:latin typeface="Bookman Old Style" panose="02050604050505020204" pitchFamily="18" charset="0"/>
              </a:rPr>
              <a:t>	</a:t>
            </a:r>
            <a:r>
              <a:rPr lang="ru-RU" sz="2000" dirty="0">
                <a:latin typeface="Bookman Old Style" panose="02050604050505020204" pitchFamily="18" charset="0"/>
              </a:rPr>
              <a:t>Президент России Владимир Путин предложил возродить существовавшую в СССР программу физической подготовки детей и взрослых ГТО.</a:t>
            </a:r>
          </a:p>
          <a:p>
            <a:pPr algn="just"/>
            <a:r>
              <a:rPr lang="en-US" sz="2000" dirty="0">
                <a:latin typeface="Bookman Old Style" panose="02050604050505020204" pitchFamily="18" charset="0"/>
                <a:hlinkClick r:id="rId4"/>
              </a:rPr>
              <a:t>http://docs.cntd.ru/document/456076942</a:t>
            </a:r>
            <a:endParaRPr lang="ru-RU" sz="2000" dirty="0">
              <a:latin typeface="Bookman Old Style" panose="02050604050505020204" pitchFamily="18" charset="0"/>
            </a:endParaRPr>
          </a:p>
          <a:p>
            <a:pPr algn="just"/>
            <a:r>
              <a:rPr lang="ru-RU" sz="2000" dirty="0">
                <a:latin typeface="Bookman Old Style" panose="02050604050505020204" pitchFamily="18" charset="0"/>
              </a:rPr>
              <a:t>	В СССР в общеобразовательных учреждениях, профессиональных и спортивных организациях существовала программа физкультурной подготовки под названием «Готов к труду и обороне», или ГТО.</a:t>
            </a:r>
          </a:p>
          <a:p>
            <a:pPr algn="just"/>
            <a:r>
              <a:rPr lang="ru-RU" sz="2000" dirty="0">
                <a:latin typeface="Bookman Old Style" panose="02050604050505020204" pitchFamily="18" charset="0"/>
              </a:rPr>
              <a:t>	Министерство спорта России подписало приказ №575 от 08 июля 2014г. О государственных требованиях к уровню физической подготовленности населения при выполнении нормативов Всероссийского физкультурно-спортивного комплекса «Готов к труду и обороне» (ГТО).</a:t>
            </a:r>
          </a:p>
          <a:p>
            <a:pPr algn="just"/>
            <a:r>
              <a:rPr lang="ru-RU" sz="2000" dirty="0">
                <a:latin typeface="Bookman Old Style" panose="02050604050505020204" pitchFamily="18" charset="0"/>
              </a:rPr>
              <a:t>	Лозунги ГТО: «Как быть первыми мы знаем: ГТО все выбираем!»; «ГТО — это Я! ГТО — это МЫ! ГТО - НАСТОЯЩЕЕ и БУДУЩЕЕ НАШЕЙ СТРАНЫ!»; «ЗДОРОВЬЕ КРЕПЧЕ У ТОГО , КТО ДРУЖЕН СО СПОРТОМ И ГТО!».</a:t>
            </a:r>
          </a:p>
          <a:p>
            <a:pPr algn="just"/>
            <a:endParaRPr lang="ru-RU" sz="2000" dirty="0">
              <a:latin typeface="Bookman Old Style" panose="02050604050505020204" pitchFamily="18" charset="0"/>
            </a:endParaRPr>
          </a:p>
          <a:p>
            <a:pPr algn="just"/>
            <a:endParaRPr lang="ru-RU" sz="2000" dirty="0">
              <a:latin typeface="Bookman Old Style" panose="020506040505050202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9A7E98-D397-45CB-8510-8F984B1010FC}"/>
              </a:ext>
            </a:extLst>
          </p:cNvPr>
          <p:cNvSpPr/>
          <p:nvPr/>
        </p:nvSpPr>
        <p:spPr>
          <a:xfrm>
            <a:off x="296004" y="0"/>
            <a:ext cx="117307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Игр</a:t>
            </a:r>
          </a:p>
          <a:p>
            <a:pPr algn="ctr"/>
            <a:r>
              <a:rPr lang="ru-RU" sz="2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дидактических игр, посвященных разным видам спорта: «Назови вид спорта», «</a:t>
            </a:r>
            <a:r>
              <a:rPr lang="ru-RU" sz="2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Спортивный инвентарь».</a:t>
            </a:r>
            <a:endParaRPr lang="ru-RU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559"/>
            <a:ext cx="5838421" cy="3683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91" y="2923505"/>
            <a:ext cx="6170409" cy="347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40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9408C12-CBCC-47BC-BAB8-D0F089844F44}"/>
              </a:ext>
            </a:extLst>
          </p:cNvPr>
          <p:cNvSpPr/>
          <p:nvPr/>
        </p:nvSpPr>
        <p:spPr>
          <a:xfrm>
            <a:off x="3113400" y="29632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Bookman Old Style" panose="02050604050505020204" pitchFamily="18" charset="0"/>
              </a:rPr>
              <a:t>Фото </a:t>
            </a:r>
            <a:r>
              <a:rPr lang="ru-RU" sz="2800" b="1" dirty="0" smtClean="0">
                <a:latin typeface="Bookman Old Style" panose="02050604050505020204" pitchFamily="18" charset="0"/>
              </a:rPr>
              <a:t>семьи Ильиных «</a:t>
            </a:r>
            <a:r>
              <a:rPr lang="ru-RU" sz="2800" b="1" dirty="0">
                <a:latin typeface="Bookman Old Style" panose="02050604050505020204" pitchFamily="18" charset="0"/>
              </a:rPr>
              <a:t>Семейные спортивные традиции», «Мой брат с</a:t>
            </a:r>
            <a:r>
              <a:rPr lang="ru-RU" sz="2800" b="1" dirty="0" smtClean="0">
                <a:latin typeface="Bookman Old Style" panose="02050604050505020204" pitchFamily="18" charset="0"/>
              </a:rPr>
              <a:t>дал ГТО»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78" y="2112206"/>
            <a:ext cx="5236336" cy="294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437" y="3000778"/>
            <a:ext cx="5423450" cy="364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30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DB598E9-A0E1-4EA5-94D6-11E924AB2A6A}"/>
              </a:ext>
            </a:extLst>
          </p:cNvPr>
          <p:cNvSpPr/>
          <p:nvPr/>
        </p:nvSpPr>
        <p:spPr>
          <a:xfrm>
            <a:off x="1034716" y="325456"/>
            <a:ext cx="10611852" cy="249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b="1" dirty="0"/>
              <a:t>ТРЕТИЙ ЭТАП (март-май) </a:t>
            </a:r>
            <a:endParaRPr lang="ru-RU" sz="3600" b="1" dirty="0" smtClean="0"/>
          </a:p>
          <a:p>
            <a:pPr algn="just">
              <a:lnSpc>
                <a:spcPct val="115000"/>
              </a:lnSpc>
            </a:pPr>
            <a:endParaRPr lang="ru-RU" sz="2800" dirty="0" smtClean="0"/>
          </a:p>
          <a:p>
            <a:pPr algn="just">
              <a:lnSpc>
                <a:spcPct val="115000"/>
              </a:lnSpc>
            </a:pPr>
            <a:r>
              <a:rPr lang="ru-RU" sz="3600" dirty="0" smtClean="0">
                <a:latin typeface="+mj-lt"/>
              </a:rPr>
              <a:t>Презентация </a:t>
            </a:r>
            <a:r>
              <a:rPr lang="ru-RU" sz="3600" dirty="0">
                <a:latin typeface="+mj-lt"/>
              </a:rPr>
              <a:t>материалов проекта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Спортивное развлечение</a:t>
            </a:r>
            <a:endParaRPr lang="ru-RU" sz="3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4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0"/>
            <a:ext cx="12322800" cy="73283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9" y="473960"/>
            <a:ext cx="6233375" cy="3506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74" y="2936382"/>
            <a:ext cx="5958625" cy="392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52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0"/>
            <a:ext cx="12322800" cy="73283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0174"/>
            <a:ext cx="5987244" cy="3367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26" y="0"/>
            <a:ext cx="6639774" cy="37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27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DB598E9-A0E1-4EA5-94D6-11E924AB2A6A}"/>
              </a:ext>
            </a:extLst>
          </p:cNvPr>
          <p:cNvSpPr/>
          <p:nvPr/>
        </p:nvSpPr>
        <p:spPr>
          <a:xfrm>
            <a:off x="1034716" y="325456"/>
            <a:ext cx="10611852" cy="572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РЕЗУЛЬТАТЫ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8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Сформировать у детей представления о комплексе ГТО, как о мероприятиях, направленных на укрепление здоровья с помощью систематической физической подготовки.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Повышение у детей интерес к занятиям физической культурой и спортом,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Развитое у детей стремление к укреплению и сохранению своего собственного здоровья посредством занятий физической культурой.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Воспитанная у детей целеустремленность, чувство гордости, патриотизма.</a:t>
            </a:r>
            <a:endParaRPr lang="ru-RU" sz="28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6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-65400" y="-235166"/>
            <a:ext cx="12322800" cy="732833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DB598E9-A0E1-4EA5-94D6-11E924AB2A6A}"/>
              </a:ext>
            </a:extLst>
          </p:cNvPr>
          <p:cNvSpPr/>
          <p:nvPr/>
        </p:nvSpPr>
        <p:spPr>
          <a:xfrm>
            <a:off x="709864" y="469231"/>
            <a:ext cx="10912642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педагогов: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Создана информационная база.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Созданы условия для благополучного и комфортного состояния детей на спортивных мероприятиях.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Повышение профессионального мастерства педагогов дошкольного учреждения в </a:t>
            </a:r>
            <a:r>
              <a:rPr lang="ru-RU" sz="2400" b="1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здоровьесбережении</a:t>
            </a: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Создание единого </a:t>
            </a:r>
            <a:r>
              <a:rPr lang="ru-RU" sz="2400" b="1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воспитательно</a:t>
            </a: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–образовательного пространства на основе доверительных партнерских отношений сотрудников ДОУ с родителями;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Участие социума в спортивной жизни ДОУ;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Пополнение </a:t>
            </a: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знаний о комплексе ГТО.</a:t>
            </a:r>
          </a:p>
        </p:txBody>
      </p:sp>
    </p:spTree>
    <p:extLst>
      <p:ext uri="{BB962C8B-B14F-4D97-AF65-F5344CB8AC3E}">
        <p14:creationId xmlns:p14="http://schemas.microsoft.com/office/powerpoint/2010/main" val="2549859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74D58F-68A0-4F2D-A4BC-07CBBDC835CE}"/>
              </a:ext>
            </a:extLst>
          </p:cNvPr>
          <p:cNvSpPr/>
          <p:nvPr/>
        </p:nvSpPr>
        <p:spPr>
          <a:xfrm>
            <a:off x="312821" y="0"/>
            <a:ext cx="1173078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man Old Style" panose="02050604050505020204" pitchFamily="18" charset="0"/>
              </a:rPr>
              <a:t>	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sz="2400" dirty="0" smtClean="0">
                <a:latin typeface="Bookman Old Style" panose="02050604050505020204" pitchFamily="18" charset="0"/>
              </a:rPr>
              <a:t>Возрождение </a:t>
            </a:r>
            <a:r>
              <a:rPr lang="ru-RU" sz="2400" dirty="0">
                <a:latin typeface="Bookman Old Style" panose="02050604050505020204" pitchFamily="18" charset="0"/>
              </a:rPr>
              <a:t>комплекса ГТО в образовательных организациях, сегодня на наш взгляд является актуальным и принципиальным. Целью вводимого комплекса является дальнейшее повышение уровня физического воспитания и готовности людей, в первую очередь молодого поколения к труду и обороне. Именно так закладывался ранее, и будет закладываться сейчас фундамент для будущих достижений страны в спорте и обороне. Будучи уникальной программой физкультурной подготовки, комплекс ГТО должен стать основополагающим в единой системе патриотического воспитания подрастающего поколения.</a:t>
            </a:r>
          </a:p>
          <a:p>
            <a:pPr algn="just"/>
            <a:r>
              <a:rPr lang="ru-RU" sz="2400" dirty="0">
                <a:latin typeface="Bookman Old Style" panose="02050604050505020204" pitchFamily="18" charset="0"/>
              </a:rPr>
              <a:t>	</a:t>
            </a:r>
            <a:r>
              <a:rPr lang="ru-RU" sz="2400" dirty="0" smtClean="0">
                <a:latin typeface="Bookman Old Style" panose="02050604050505020204" pitchFamily="18" charset="0"/>
              </a:rPr>
              <a:t>Именно </a:t>
            </a:r>
            <a:r>
              <a:rPr lang="ru-RU" sz="2400" dirty="0">
                <a:latin typeface="Bookman Old Style" panose="02050604050505020204" pitchFamily="18" charset="0"/>
              </a:rPr>
              <a:t>в дошкольном возрасте закладывается основа для физического развития, здоровья и характера человека в будущем. Этот период детства характеризуется постепенным совершенствованием всех функций детского организма. Ребенок этого возраста отличается чрезвычайной пластичностью.   Все это и натолкнуло нас на мысль о создании проекта по реализации комплекса ГТО.</a:t>
            </a:r>
            <a:endParaRPr lang="ru-RU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7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24238F0-CB4F-4946-B12D-438F737A7750}"/>
              </a:ext>
            </a:extLst>
          </p:cNvPr>
          <p:cNvSpPr/>
          <p:nvPr/>
        </p:nvSpPr>
        <p:spPr>
          <a:xfrm>
            <a:off x="312821" y="0"/>
            <a:ext cx="11730789" cy="958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man Old Style" panose="02050604050505020204" pitchFamily="18" charset="0"/>
              </a:rPr>
              <a:t>	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7DFE2E0-3052-4F55-A1B5-041E316060F6}"/>
              </a:ext>
            </a:extLst>
          </p:cNvPr>
          <p:cNvSpPr/>
          <p:nvPr/>
        </p:nvSpPr>
        <p:spPr>
          <a:xfrm>
            <a:off x="577516" y="288758"/>
            <a:ext cx="1144927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Bookman Old Style" panose="02050604050505020204" pitchFamily="18" charset="0"/>
              </a:rPr>
              <a:t>ЦЕЛЬ ПРОЕКТА</a:t>
            </a:r>
          </a:p>
          <a:p>
            <a:pPr algn="just"/>
            <a:r>
              <a:rPr lang="ru-RU" sz="2000" dirty="0">
                <a:latin typeface="Bookman Old Style" panose="02050604050505020204" pitchFamily="18" charset="0"/>
              </a:rPr>
              <a:t>-</a:t>
            </a:r>
            <a:r>
              <a:rPr lang="ru-RU" sz="2400" dirty="0" smtClean="0">
                <a:latin typeface="Bookman Old Style" panose="02050604050505020204" pitchFamily="18" charset="0"/>
              </a:rPr>
              <a:t>повышение </a:t>
            </a:r>
            <a:r>
              <a:rPr lang="ru-RU" sz="2400" dirty="0">
                <a:latin typeface="Bookman Old Style" panose="02050604050505020204" pitchFamily="18" charset="0"/>
              </a:rPr>
              <a:t>эффективности использования возможностей физической культуры и спорта в укреплении здоровья нации, начиная с дошкольного возраста, всестороннем развитии личности, воспитании патриотизма и обеспечение преемственности в осуществлении физического воспитания </a:t>
            </a:r>
            <a:r>
              <a:rPr lang="ru-RU" sz="2400" dirty="0" smtClean="0">
                <a:latin typeface="Bookman Old Style" panose="02050604050505020204" pitchFamily="18" charset="0"/>
              </a:rPr>
              <a:t>населения</a:t>
            </a:r>
            <a:r>
              <a:rPr lang="ru-RU" sz="2400" dirty="0"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2800" b="1" dirty="0" smtClean="0">
                <a:latin typeface="Bookman Old Style" panose="02050604050505020204" pitchFamily="18" charset="0"/>
              </a:rPr>
              <a:t>ЗАДАЧИ </a:t>
            </a:r>
            <a:r>
              <a:rPr lang="ru-RU" sz="2800" b="1" dirty="0">
                <a:latin typeface="Bookman Old Style" panose="02050604050505020204" pitchFamily="18" charset="0"/>
              </a:rPr>
              <a:t>ПРОЕКТА:</a:t>
            </a:r>
          </a:p>
          <a:p>
            <a:r>
              <a:rPr lang="ru-RU" sz="2000" dirty="0">
                <a:latin typeface="Bookman Old Style" panose="02050604050505020204" pitchFamily="18" charset="0"/>
              </a:rPr>
              <a:t>-</a:t>
            </a:r>
            <a:r>
              <a:rPr lang="ru-RU" sz="2400" dirty="0" smtClean="0">
                <a:latin typeface="Bookman Old Style" panose="02050604050505020204" pitchFamily="18" charset="0"/>
              </a:rPr>
              <a:t>повышение </a:t>
            </a:r>
            <a:r>
              <a:rPr lang="ru-RU" sz="2400" dirty="0">
                <a:latin typeface="Bookman Old Style" panose="02050604050505020204" pitchFamily="18" charset="0"/>
              </a:rPr>
              <a:t>нравственного воспитания граждан, воспитание патриотизма.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повышение уровня физической подготовленности, укрепления здоровья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-формирование у дошкольников осознанных потребностей в систематических занятиях физической культурой и спортом, ведении здорового образа жизни;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повышение общего уровня знаний дошкольников о средствах, методах и формах организации самостоятельных занятий физической культурой и спортом;</a:t>
            </a:r>
          </a:p>
          <a:p>
            <a:endParaRPr lang="ru-RU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8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16815" y="-102819"/>
            <a:ext cx="12322800" cy="7328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9DF467E-9999-46D9-9346-0C1DD6F1A8AE}"/>
              </a:ext>
            </a:extLst>
          </p:cNvPr>
          <p:cNvSpPr/>
          <p:nvPr/>
        </p:nvSpPr>
        <p:spPr>
          <a:xfrm>
            <a:off x="312820" y="312821"/>
            <a:ext cx="1173078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sz="2800" b="1" dirty="0" smtClean="0">
                <a:latin typeface="Bookman Old Style" panose="02050604050505020204" pitchFamily="18" charset="0"/>
              </a:rPr>
              <a:t>ПЕРВЫЙ </a:t>
            </a:r>
            <a:r>
              <a:rPr lang="ru-RU" sz="2800" b="1" dirty="0">
                <a:latin typeface="Bookman Old Style" panose="02050604050505020204" pitchFamily="18" charset="0"/>
              </a:rPr>
              <a:t>ЭТАП (сентябрь-ноябрь)</a:t>
            </a:r>
          </a:p>
          <a:p>
            <a:pPr algn="just"/>
            <a:endParaRPr lang="ru-RU" sz="2800" b="1" dirty="0">
              <a:latin typeface="Bookman Old Style" panose="02050604050505020204" pitchFamily="18" charset="0"/>
            </a:endParaRPr>
          </a:p>
          <a:p>
            <a:pPr algn="just"/>
            <a:r>
              <a:rPr lang="ru-RU" sz="2400" b="1" dirty="0">
                <a:latin typeface="Bookman Old Style" panose="02050604050505020204" pitchFamily="18" charset="0"/>
              </a:rPr>
              <a:t>	</a:t>
            </a:r>
            <a:endParaRPr lang="ru-RU" sz="2000" dirty="0">
              <a:latin typeface="Bookman Old Style" panose="02050604050505020204" pitchFamily="18" charset="0"/>
            </a:endParaRPr>
          </a:p>
          <a:p>
            <a:r>
              <a:rPr lang="ru-RU" sz="3600" dirty="0"/>
              <a:t>- Что такое ГТО?</a:t>
            </a:r>
          </a:p>
          <a:p>
            <a:r>
              <a:rPr lang="ru-RU" sz="3600" dirty="0"/>
              <a:t> </a:t>
            </a:r>
          </a:p>
          <a:p>
            <a:r>
              <a:rPr lang="ru-RU" sz="3600" dirty="0"/>
              <a:t>- Значки ГТО.</a:t>
            </a:r>
          </a:p>
          <a:p>
            <a:r>
              <a:rPr lang="ru-RU" sz="3600" dirty="0"/>
              <a:t> </a:t>
            </a:r>
          </a:p>
          <a:p>
            <a:r>
              <a:rPr lang="ru-RU" sz="3600" dirty="0"/>
              <a:t>-  Участники ГТО </a:t>
            </a:r>
          </a:p>
          <a:p>
            <a:r>
              <a:rPr lang="ru-RU" sz="3600" dirty="0"/>
              <a:t> </a:t>
            </a:r>
          </a:p>
          <a:p>
            <a:r>
              <a:rPr lang="ru-RU" sz="3600" dirty="0"/>
              <a:t>- Нормативы ГТО</a:t>
            </a:r>
          </a:p>
          <a:p>
            <a:pPr algn="just"/>
            <a:endParaRPr lang="ru-RU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1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40C85A6-C1D9-4EE2-AE65-89C7CC902953}"/>
              </a:ext>
            </a:extLst>
          </p:cNvPr>
          <p:cNvSpPr/>
          <p:nvPr/>
        </p:nvSpPr>
        <p:spPr>
          <a:xfrm>
            <a:off x="296004" y="0"/>
            <a:ext cx="117307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Рассматривание </a:t>
            </a:r>
          </a:p>
          <a:p>
            <a:pPr algn="ctr"/>
            <a:r>
              <a:rPr lang="ru-RU" sz="2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картинок и фотографий с изображением значков и другой символики ГТО.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5903173-C3C5-47EB-9C21-1479C2DB3D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682" r="23300"/>
          <a:stretch/>
        </p:blipFill>
        <p:spPr>
          <a:xfrm>
            <a:off x="1810365" y="1337861"/>
            <a:ext cx="8702068" cy="5407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86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D06F76-F018-4237-B56B-186BCC44F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7" y="490746"/>
            <a:ext cx="10645145" cy="5876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275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3837238-4BA9-45B5-8A2D-BA202296A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94" y="1101488"/>
            <a:ext cx="8157411" cy="541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2F8FE5A-2422-49CF-9724-44C6687896A3}"/>
              </a:ext>
            </a:extLst>
          </p:cNvPr>
          <p:cNvSpPr/>
          <p:nvPr/>
        </p:nvSpPr>
        <p:spPr>
          <a:xfrm>
            <a:off x="296004" y="0"/>
            <a:ext cx="11730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Фотографии знаменитых людей, </a:t>
            </a:r>
          </a:p>
          <a:p>
            <a:pPr algn="ctr"/>
            <a:r>
              <a:rPr lang="ru-RU" sz="2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участников ГТО.</a:t>
            </a:r>
          </a:p>
        </p:txBody>
      </p:sp>
    </p:spTree>
    <p:extLst>
      <p:ext uri="{BB962C8B-B14F-4D97-AF65-F5344CB8AC3E}">
        <p14:creationId xmlns:p14="http://schemas.microsoft.com/office/powerpoint/2010/main" val="29723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432B75-09C6-45B4-BCB0-FE6391C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627" r="29390" b="-2627"/>
          <a:stretch/>
        </p:blipFill>
        <p:spPr>
          <a:xfrm>
            <a:off x="0" y="-235166"/>
            <a:ext cx="12322800" cy="73283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3E36C1-2174-4700-8478-CD132D6DE0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2"/>
          <a:stretch/>
        </p:blipFill>
        <p:spPr>
          <a:xfrm>
            <a:off x="1016000" y="292934"/>
            <a:ext cx="10160000" cy="6272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07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279</Words>
  <Application>Microsoft Office PowerPoint</Application>
  <PresentationFormat>Широкоэкранный</PresentationFormat>
  <Paragraphs>82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36</cp:revision>
  <dcterms:created xsi:type="dcterms:W3CDTF">2018-04-22T14:09:27Z</dcterms:created>
  <dcterms:modified xsi:type="dcterms:W3CDTF">2018-05-31T07:41:48Z</dcterms:modified>
</cp:coreProperties>
</file>